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6"/>
  </p:notesMasterIdLst>
  <p:sldIdLst>
    <p:sldId id="256" r:id="rId3"/>
    <p:sldId id="315" r:id="rId4"/>
    <p:sldId id="329" r:id="rId5"/>
    <p:sldId id="324" r:id="rId6"/>
    <p:sldId id="325" r:id="rId7"/>
    <p:sldId id="326" r:id="rId8"/>
    <p:sldId id="327" r:id="rId9"/>
    <p:sldId id="328" r:id="rId10"/>
    <p:sldId id="330" r:id="rId11"/>
    <p:sldId id="323" r:id="rId12"/>
    <p:sldId id="331" r:id="rId13"/>
    <p:sldId id="290" r:id="rId14"/>
    <p:sldId id="25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用户" initials="W用" lastIdx="0" clrIdx="0"/>
  <p:cmAuthor id="1" name="Administrator" initials="A" lastIdx="5" clrIdx="0"/>
  <p:cmAuthor id="2" name="孙文" initials="孙文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43390" y="6356350"/>
            <a:ext cx="2743200" cy="365125"/>
          </a:xfrm>
        </p:spPr>
        <p:txBody>
          <a:bodyPr/>
          <a:lstStyle>
            <a:lvl1pPr>
              <a:defRPr b="1"/>
            </a:lvl1pPr>
          </a:lstStyle>
          <a:p>
            <a:endParaRPr lang="en-US" altLang="zh-CN" sz="1400" smtClean="0"/>
          </a:p>
        </p:txBody>
      </p:sp>
      <p:pic>
        <p:nvPicPr>
          <p:cNvPr id="7" name="图片 6" descr="PPT模板首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907280" y="6435090"/>
            <a:ext cx="4114800" cy="3651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4339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PPT内页模板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635"/>
            <a:ext cx="12192000" cy="68472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984885" y="3096260"/>
            <a:ext cx="812038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735" b="1" dirty="0">
                <a:solidFill>
                  <a:schemeClr val="bg1"/>
                </a:solidFill>
                <a:latin typeface="+mn-ea"/>
              </a:rPr>
              <a:t>纯碱周报（</a:t>
            </a:r>
            <a:r>
              <a:rPr lang="en-US" altLang="zh-CN" sz="3735" b="1" dirty="0">
                <a:solidFill>
                  <a:schemeClr val="bg1"/>
                </a:solidFill>
                <a:latin typeface="+mn-ea"/>
              </a:rPr>
              <a:t>2024-03-18</a:t>
            </a:r>
            <a:r>
              <a:rPr lang="zh-CN" altLang="en-US" sz="3735" b="1" dirty="0">
                <a:solidFill>
                  <a:schemeClr val="bg1"/>
                </a:solidFill>
                <a:latin typeface="+mn-ea"/>
              </a:rPr>
              <a:t>）</a:t>
            </a:r>
            <a:r>
              <a:rPr lang="en-US" altLang="zh-CN" sz="3735" dirty="0">
                <a:solidFill>
                  <a:schemeClr val="bg1"/>
                </a:solidFill>
                <a:latin typeface="+mn-ea"/>
              </a:rPr>
              <a:t>                  </a:t>
            </a:r>
            <a:endParaRPr lang="zh-CN" altLang="en-US" sz="373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02360" y="4291753"/>
            <a:ext cx="3457787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撰写人：侯远轮</a:t>
            </a:r>
            <a:endParaRPr lang="zh-CN" altLang="en-US" sz="186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sz="186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en-US" altLang="zh-CN" sz="18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投资咨询证号：Z0018113 </a:t>
            </a:r>
            <a:r>
              <a:rPr lang="zh-CN" altLang="en-US" sz="18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lang="en-US" altLang="zh-CN" sz="186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sp>
        <p:nvSpPr>
          <p:cNvPr id="85" name="六边形 84"/>
          <p:cNvSpPr/>
          <p:nvPr/>
        </p:nvSpPr>
        <p:spPr>
          <a:xfrm>
            <a:off x="5017347" y="1097280"/>
            <a:ext cx="4124960" cy="679027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lstStyle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6" name="六边形 85"/>
          <p:cNvSpPr/>
          <p:nvPr/>
        </p:nvSpPr>
        <p:spPr>
          <a:xfrm>
            <a:off x="5577840" y="1217507"/>
            <a:ext cx="3520440" cy="494453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lstStyle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8" name="Rectangle 7"/>
          <p:cNvSpPr>
            <a:spLocks noChangeArrowheads="1"/>
          </p:cNvSpPr>
          <p:nvPr/>
        </p:nvSpPr>
        <p:spPr bwMode="auto">
          <a:xfrm>
            <a:off x="6228927" y="1258993"/>
            <a:ext cx="2466340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zh-CN" altLang="en-US" sz="2135" b="1" dirty="0">
                <a:solidFill>
                  <a:schemeClr val="bg1"/>
                </a:solidFill>
                <a:latin typeface="+mj-ea"/>
                <a:ea typeface="+mj-ea"/>
              </a:rPr>
              <a:t>行情走势回顾</a:t>
            </a:r>
            <a:endParaRPr lang="zh-CN" altLang="en-US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0" name="Rectangle 7"/>
          <p:cNvSpPr>
            <a:spLocks noChangeArrowheads="1"/>
          </p:cNvSpPr>
          <p:nvPr/>
        </p:nvSpPr>
        <p:spPr bwMode="auto">
          <a:xfrm>
            <a:off x="6409691" y="3514091"/>
            <a:ext cx="3609975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zh-CN" altLang="en-US" sz="2135" b="1" dirty="0">
                <a:solidFill>
                  <a:schemeClr val="bg1"/>
                </a:solidFill>
                <a:latin typeface="+mj-ea"/>
                <a:ea typeface="+mj-ea"/>
              </a:rPr>
              <a:t>纯碱的储藏运输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1" name="Rectangle 7"/>
          <p:cNvSpPr>
            <a:spLocks noChangeArrowheads="1"/>
          </p:cNvSpPr>
          <p:nvPr/>
        </p:nvSpPr>
        <p:spPr bwMode="auto">
          <a:xfrm>
            <a:off x="6383677" y="2845427"/>
            <a:ext cx="3616783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zh-CN" altLang="en-US" sz="2135" b="1" dirty="0">
                <a:solidFill>
                  <a:schemeClr val="bg1"/>
                </a:solidFill>
                <a:latin typeface="+mj-ea"/>
                <a:ea typeface="+mj-ea"/>
              </a:rPr>
              <a:t>纯碱的上游原料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2" name="Freeform 5"/>
          <p:cNvSpPr/>
          <p:nvPr/>
        </p:nvSpPr>
        <p:spPr bwMode="auto">
          <a:xfrm>
            <a:off x="1401219" y="2254880"/>
            <a:ext cx="2803248" cy="261394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587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14300">
              <a:prstClr val="black"/>
            </a:innerShdw>
          </a:effectLst>
        </p:spPr>
        <p:txBody>
          <a:bodyPr vert="horz" wrap="square" lIns="88516" tIns="44257" rIns="88516" bIns="44257" numCol="1" anchor="t" anchorCtr="0" compatLnSpc="1"/>
          <a:lstStyle/>
          <a:p>
            <a:endParaRPr lang="zh-CN" altLang="en-US" sz="3815" b="1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4" name="组合 105"/>
          <p:cNvGrpSpPr/>
          <p:nvPr/>
        </p:nvGrpSpPr>
        <p:grpSpPr>
          <a:xfrm rot="16200000">
            <a:off x="5173980" y="1095587"/>
            <a:ext cx="606213" cy="681567"/>
            <a:chOff x="8827058" y="3545365"/>
            <a:chExt cx="1224230" cy="1467105"/>
          </a:xfrm>
        </p:grpSpPr>
        <p:sp>
          <p:nvSpPr>
            <p:cNvPr id="107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0" tIns="48384" rIns="96770" bIns="48384" numCol="1" anchor="t" anchorCtr="0" compatLnSpc="1"/>
            <a:lstStyle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8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0" tIns="48384" rIns="96770" bIns="48384" numCol="1" anchor="t" anchorCtr="0" compatLnSpc="1"/>
            <a:lstStyle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9" name="Rectangle 7"/>
          <p:cNvSpPr>
            <a:spLocks noChangeArrowheads="1"/>
          </p:cNvSpPr>
          <p:nvPr/>
        </p:nvSpPr>
        <p:spPr bwMode="auto">
          <a:xfrm>
            <a:off x="5297761" y="1244513"/>
            <a:ext cx="370131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en-US" altLang="zh-CN" sz="2135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en-US" altLang="zh-CN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9" name="Rectangle 7"/>
          <p:cNvSpPr>
            <a:spLocks noChangeArrowheads="1"/>
          </p:cNvSpPr>
          <p:nvPr/>
        </p:nvSpPr>
        <p:spPr bwMode="auto">
          <a:xfrm>
            <a:off x="5294648" y="2203729"/>
            <a:ext cx="370131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en-US" altLang="zh-CN" sz="3815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0" name="Rectangle 7"/>
          <p:cNvSpPr>
            <a:spLocks noChangeArrowheads="1"/>
          </p:cNvSpPr>
          <p:nvPr/>
        </p:nvSpPr>
        <p:spPr bwMode="auto">
          <a:xfrm>
            <a:off x="5309041" y="3236787"/>
            <a:ext cx="370131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en-US" altLang="zh-CN" sz="3815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3" name="Freeform 5"/>
          <p:cNvSpPr/>
          <p:nvPr/>
        </p:nvSpPr>
        <p:spPr bwMode="auto">
          <a:xfrm>
            <a:off x="996868" y="2080783"/>
            <a:ext cx="2803248" cy="261394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61000"/>
                  <a:lumOff val="39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</a:ln>
          <a:effectLst>
            <a:outerShdw blurRad="266700" dist="203200" dir="678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8516" tIns="44257" rIns="88516" bIns="44257" numCol="1" anchor="t" anchorCtr="0" compatLnSpc="1"/>
          <a:lstStyle/>
          <a:p>
            <a:endParaRPr lang="zh-CN" altLang="en-US" sz="3815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1487901" y="2829763"/>
            <a:ext cx="2076316" cy="996315"/>
          </a:xfrm>
          <a:prstGeom prst="rect">
            <a:avLst/>
          </a:prstGeom>
        </p:spPr>
        <p:txBody>
          <a:bodyPr wrap="square" lIns="117992" tIns="58996" rIns="117992" bIns="58996">
            <a:spAutoFit/>
          </a:bodyPr>
          <a:lstStyle/>
          <a:p>
            <a:pPr defTabSz="1139190">
              <a:defRPr/>
            </a:pPr>
            <a:r>
              <a:rPr lang="zh-CN" altLang="en-US" sz="5715" b="1" kern="0" dirty="0"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</a:rPr>
              <a:t>目录</a:t>
            </a:r>
            <a:endParaRPr lang="zh-CN" altLang="en-US" sz="5715" b="1" kern="0" dirty="0">
              <a:solidFill>
                <a:srgbClr val="C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105" name="Rectangle 4"/>
          <p:cNvSpPr txBox="1">
            <a:spLocks noChangeArrowheads="1"/>
          </p:cNvSpPr>
          <p:nvPr/>
        </p:nvSpPr>
        <p:spPr bwMode="auto">
          <a:xfrm>
            <a:off x="1460857" y="3667439"/>
            <a:ext cx="1875239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481" tIns="44240" rIns="88481" bIns="4424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sz="2115" kern="0" dirty="0"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ea"/>
              </a:rPr>
              <a:t>CONTENTS</a:t>
            </a:r>
            <a:endParaRPr lang="zh-CN" altLang="en-US" sz="2115" kern="0" dirty="0">
              <a:solidFill>
                <a:srgbClr val="C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j-ea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5024967" y="2127673"/>
            <a:ext cx="4124960" cy="679027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lstStyle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5585460" y="2247900"/>
            <a:ext cx="3520440" cy="494453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lstStyle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组合 105"/>
          <p:cNvGrpSpPr/>
          <p:nvPr/>
        </p:nvGrpSpPr>
        <p:grpSpPr>
          <a:xfrm rot="16200000">
            <a:off x="5181600" y="2125980"/>
            <a:ext cx="606213" cy="681567"/>
            <a:chOff x="8827058" y="3545365"/>
            <a:chExt cx="1224230" cy="1467105"/>
          </a:xfrm>
        </p:grpSpPr>
        <p:sp>
          <p:nvSpPr>
            <p:cNvPr id="9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0" tIns="48384" rIns="96770" bIns="48384" numCol="1" anchor="t" anchorCtr="0" compatLnSpc="1"/>
            <a:lstStyle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0" tIns="48384" rIns="96770" bIns="48384" numCol="1" anchor="t" anchorCtr="0" compatLnSpc="1"/>
            <a:lstStyle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305381" y="2274907"/>
            <a:ext cx="370131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en-US" altLang="zh-CN" sz="2135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en-US" altLang="zh-CN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223000" y="2273300"/>
            <a:ext cx="2395220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zh-CN" altLang="en-US" sz="2135" b="1" dirty="0">
                <a:solidFill>
                  <a:schemeClr val="bg1"/>
                </a:solidFill>
                <a:latin typeface="+mj-ea"/>
                <a:ea typeface="+mj-ea"/>
              </a:rPr>
              <a:t>重质纯碱产量</a:t>
            </a:r>
            <a:endParaRPr lang="zh-CN" altLang="en-US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5287028" y="3234123"/>
            <a:ext cx="370131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en-US" altLang="zh-CN" sz="3815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5017347" y="3158067"/>
            <a:ext cx="4124960" cy="679027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lstStyle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5577840" y="3278293"/>
            <a:ext cx="3520440" cy="494453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lstStyle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6" name="组合 105"/>
          <p:cNvGrpSpPr/>
          <p:nvPr/>
        </p:nvGrpSpPr>
        <p:grpSpPr>
          <a:xfrm rot="16200000">
            <a:off x="5173980" y="3156373"/>
            <a:ext cx="606213" cy="681567"/>
            <a:chOff x="8827058" y="3545365"/>
            <a:chExt cx="1224230" cy="1467105"/>
          </a:xfrm>
        </p:grpSpPr>
        <p:sp>
          <p:nvSpPr>
            <p:cNvPr id="17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0" tIns="48384" rIns="96770" bIns="48384" numCol="1" anchor="t" anchorCtr="0" compatLnSpc="1"/>
            <a:lstStyle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0" tIns="48384" rIns="96770" bIns="48384" numCol="1" anchor="t" anchorCtr="0" compatLnSpc="1"/>
            <a:lstStyle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5297761" y="3305300"/>
            <a:ext cx="370131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en-US" altLang="zh-CN" sz="2135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en-US" altLang="zh-CN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6215380" y="3303693"/>
            <a:ext cx="2421467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lstStyle/>
          <a:p>
            <a:r>
              <a:rPr lang="zh-CN" altLang="en-US" sz="2135" b="1" dirty="0">
                <a:solidFill>
                  <a:schemeClr val="bg1"/>
                </a:solidFill>
                <a:latin typeface="+mj-ea"/>
                <a:ea typeface="+mj-ea"/>
              </a:rPr>
              <a:t>库存概况</a:t>
            </a:r>
            <a:endParaRPr lang="zh-CN" altLang="en-US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309041" y="4289193"/>
            <a:ext cx="370131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p>
            <a:r>
              <a:rPr lang="en-US" altLang="zh-CN" sz="3815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5287028" y="4286529"/>
            <a:ext cx="370131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p>
            <a:r>
              <a:rPr lang="en-US" altLang="zh-CN" sz="3815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5017347" y="4210473"/>
            <a:ext cx="4124960" cy="679027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六边形 22"/>
          <p:cNvSpPr/>
          <p:nvPr/>
        </p:nvSpPr>
        <p:spPr>
          <a:xfrm>
            <a:off x="5577840" y="4330700"/>
            <a:ext cx="3520440" cy="494453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4" name="组合 105"/>
          <p:cNvGrpSpPr/>
          <p:nvPr/>
        </p:nvGrpSpPr>
        <p:grpSpPr>
          <a:xfrm rot="16200000">
            <a:off x="5173980" y="4208780"/>
            <a:ext cx="606213" cy="681567"/>
            <a:chOff x="8827058" y="3545365"/>
            <a:chExt cx="1224230" cy="1467105"/>
          </a:xfrm>
        </p:grpSpPr>
        <p:sp>
          <p:nvSpPr>
            <p:cNvPr id="25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0" tIns="48384" rIns="96770" bIns="48384" numCol="1" anchor="t" anchorCtr="0" compatLnSpc="1"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0" tIns="48384" rIns="96770" bIns="48384" numCol="1" anchor="t" anchorCtr="0" compatLnSpc="1"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5297761" y="4357707"/>
            <a:ext cx="370131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p>
            <a:r>
              <a:rPr lang="en-US" altLang="zh-CN" sz="2135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en-US" altLang="zh-CN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6215380" y="4356100"/>
            <a:ext cx="2421467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p>
            <a:r>
              <a:rPr lang="zh-CN" altLang="en-US" sz="2135" b="1" dirty="0">
                <a:solidFill>
                  <a:schemeClr val="bg1"/>
                </a:solidFill>
                <a:latin typeface="+mj-ea"/>
                <a:ea typeface="+mj-ea"/>
              </a:rPr>
              <a:t>生产成本概况</a:t>
            </a:r>
            <a:endParaRPr lang="zh-CN" altLang="en-US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5287028" y="5319587"/>
            <a:ext cx="370131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p>
            <a:r>
              <a:rPr lang="en-US" altLang="zh-CN" sz="3815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5265015" y="5316923"/>
            <a:ext cx="370131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p>
            <a:r>
              <a:rPr lang="en-US" altLang="zh-CN" sz="3815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81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六边形 30"/>
          <p:cNvSpPr/>
          <p:nvPr/>
        </p:nvSpPr>
        <p:spPr>
          <a:xfrm>
            <a:off x="4995333" y="5240867"/>
            <a:ext cx="4124960" cy="679027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六边形 31"/>
          <p:cNvSpPr/>
          <p:nvPr/>
        </p:nvSpPr>
        <p:spPr>
          <a:xfrm>
            <a:off x="5555827" y="5361093"/>
            <a:ext cx="3520440" cy="494453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16" tIns="44257" rIns="88516" bIns="44257" rtlCol="0" anchor="ctr"/>
          <a:p>
            <a:pPr algn="ctr"/>
            <a:endParaRPr lang="zh-CN" altLang="en-US" sz="3815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3" name="组合 105"/>
          <p:cNvGrpSpPr/>
          <p:nvPr/>
        </p:nvGrpSpPr>
        <p:grpSpPr>
          <a:xfrm rot="16200000">
            <a:off x="5151967" y="5239173"/>
            <a:ext cx="606213" cy="681567"/>
            <a:chOff x="8827058" y="3545365"/>
            <a:chExt cx="1224230" cy="1467105"/>
          </a:xfrm>
        </p:grpSpPr>
        <p:sp>
          <p:nvSpPr>
            <p:cNvPr id="34" name="Freeform 5"/>
            <p:cNvSpPr/>
            <p:nvPr/>
          </p:nvSpPr>
          <p:spPr bwMode="auto">
            <a:xfrm rot="5400000">
              <a:off x="8705620" y="3666802"/>
              <a:ext cx="1467105" cy="122423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770" tIns="48384" rIns="96770" bIns="48384" numCol="1" anchor="t" anchorCtr="0" compatLnSpc="1"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Freeform 5"/>
            <p:cNvSpPr/>
            <p:nvPr/>
          </p:nvSpPr>
          <p:spPr bwMode="auto">
            <a:xfrm rot="5400000">
              <a:off x="8912024" y="3867514"/>
              <a:ext cx="995740" cy="8442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770" tIns="48384" rIns="96770" bIns="48384" numCol="1" anchor="t" anchorCtr="0" compatLnSpc="1"/>
            <a:p>
              <a:endParaRPr lang="zh-CN" altLang="en-US" sz="3815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5275748" y="5388100"/>
            <a:ext cx="370131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p>
            <a:r>
              <a:rPr lang="en-US" altLang="zh-CN" sz="2135" b="1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en-US" altLang="zh-CN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6193367" y="5386493"/>
            <a:ext cx="2421467" cy="4165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8516" tIns="44257" rIns="88516" bIns="44257">
            <a:spAutoFit/>
          </a:bodyPr>
          <a:p>
            <a:r>
              <a:rPr lang="zh-CN" altLang="en-US" sz="2135" b="1" dirty="0">
                <a:solidFill>
                  <a:schemeClr val="bg1"/>
                </a:solidFill>
                <a:latin typeface="+mj-ea"/>
                <a:ea typeface="+mj-ea"/>
              </a:rPr>
              <a:t>主要观点</a:t>
            </a:r>
            <a:endParaRPr lang="zh-CN" altLang="en-US" sz="2135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50"/>
                            </p:stCondLst>
                            <p:childTnLst>
                              <p:par>
                                <p:cTn id="7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49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849"/>
                            </p:stCondLst>
                            <p:childTnLst>
                              <p:par>
                                <p:cTn id="9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349"/>
                            </p:stCondLst>
                            <p:childTnLst>
                              <p:par>
                                <p:cTn id="10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85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350"/>
                            </p:stCondLst>
                            <p:childTnLst>
                              <p:par>
                                <p:cTn id="1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100"/>
                            </p:stCondLst>
                            <p:childTnLst>
                              <p:par>
                                <p:cTn id="1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1100"/>
                            </p:stCondLst>
                            <p:childTnLst>
                              <p:par>
                                <p:cTn id="1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1600"/>
                            </p:stCondLst>
                            <p:childTnLst>
                              <p:par>
                                <p:cTn id="1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100"/>
                            </p:stCondLst>
                            <p:childTnLst>
                              <p:par>
                                <p:cTn id="1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2750"/>
                            </p:stCondLst>
                            <p:childTnLst>
                              <p:par>
                                <p:cTn id="1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3250"/>
                            </p:stCondLst>
                            <p:childTnLst>
                              <p:par>
                                <p:cTn id="1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3750"/>
                            </p:stCondLst>
                            <p:childTnLst>
                              <p:par>
                                <p:cTn id="1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4250"/>
                            </p:stCondLst>
                            <p:childTnLst>
                              <p:par>
                                <p:cTn id="1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4750"/>
                            </p:stCondLst>
                            <p:childTnLst>
                              <p:par>
                                <p:cTn id="1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5250"/>
                            </p:stCondLst>
                            <p:childTnLst>
                              <p:par>
                                <p:cTn id="19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6500"/>
                            </p:stCondLst>
                            <p:childTnLst>
                              <p:par>
                                <p:cTn id="2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7500"/>
                            </p:stCondLst>
                            <p:childTnLst>
                              <p:par>
                                <p:cTn id="2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8500"/>
                            </p:stCondLst>
                            <p:childTnLst>
                              <p:par>
                                <p:cTn id="2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bldLvl="0" animBg="1"/>
      <p:bldP spid="86" grpId="0" bldLvl="0" animBg="1"/>
      <p:bldP spid="98" grpId="0"/>
      <p:bldP spid="100" grpId="0"/>
      <p:bldP spid="101" grpId="0"/>
      <p:bldP spid="102" grpId="0" bldLvl="0" animBg="1"/>
      <p:bldP spid="109" grpId="0"/>
      <p:bldP spid="119" grpId="0"/>
      <p:bldP spid="120" grpId="0"/>
      <p:bldP spid="103" grpId="0" bldLvl="0" animBg="1"/>
      <p:bldP spid="104" grpId="0"/>
      <p:bldP spid="105" grpId="0" bldLvl="0" animBg="1"/>
      <p:bldP spid="6" grpId="0" bldLvl="0" animBg="1"/>
      <p:bldP spid="7" grpId="0" bldLvl="0" animBg="1"/>
      <p:bldP spid="11" grpId="0"/>
      <p:bldP spid="12" grpId="0"/>
      <p:bldP spid="13" grpId="0"/>
      <p:bldP spid="14" grpId="0" bldLvl="0" animBg="1"/>
      <p:bldP spid="15" grpId="0" bldLvl="0" animBg="1"/>
      <p:bldP spid="19" grpId="0"/>
      <p:bldP spid="20" grpId="0"/>
      <p:bldP spid="5" grpId="0"/>
      <p:bldP spid="21" grpId="0"/>
      <p:bldP spid="22" grpId="0" bldLvl="0" animBg="1"/>
      <p:bldP spid="23" grpId="0" bldLvl="0" animBg="1"/>
      <p:bldP spid="27" grpId="0"/>
      <p:bldP spid="28" grpId="0"/>
      <p:bldP spid="29" grpId="0"/>
      <p:bldP spid="30" grpId="0"/>
      <p:bldP spid="31" grpId="0" bldLvl="0" animBg="1"/>
      <p:bldP spid="32" grpId="0" bldLvl="0" animBg="1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9870" y="1033145"/>
            <a:ext cx="8739505" cy="36499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93825" y="551815"/>
            <a:ext cx="6096000" cy="481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54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行情走势回顾</a:t>
            </a:r>
            <a:endParaRPr lang="zh-CN" altLang="en-US" sz="254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481455" y="4779010"/>
            <a:ext cx="8758555" cy="1055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纯碱维持震荡偏弱走势，</a:t>
            </a:r>
            <a:r>
              <a:rPr lang="en-US" alt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05</a:t>
            </a: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合约价格</a:t>
            </a:r>
            <a:r>
              <a:rPr 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跌破</a:t>
            </a:r>
            <a:r>
              <a:rPr lang="en-US" alt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144</a:t>
            </a: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日均线，</a:t>
            </a:r>
            <a:r>
              <a:rPr lang="en-US" alt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MACD</a:t>
            </a: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在零轴下方接近死叉，预示后期如果不能快速扭转弱势，则下一步会继续维持下跌态势。</a:t>
            </a:r>
            <a:endParaRPr sz="1335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 descr="重质纯碱：国内企业：产量（周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640" y="932815"/>
            <a:ext cx="9987915" cy="44767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88160" y="5129530"/>
            <a:ext cx="8444230" cy="44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国内企业重质纯碱产量自年初以来维持增长态势</a:t>
            </a:r>
            <a:endParaRPr lang="zh-CN" sz="1335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 descr="纯碱：重质：库存：中国（周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260" y="937895"/>
            <a:ext cx="9550400" cy="42062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682115" y="5144135"/>
            <a:ext cx="8444230" cy="44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年初以来国内重质纯碱库存有累库趋势，第</a:t>
            </a:r>
            <a:r>
              <a:rPr lang="en-US" alt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</a:t>
            </a: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周后未</a:t>
            </a:r>
            <a:r>
              <a:rPr 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出现继续累库迹象</a:t>
            </a:r>
            <a:endParaRPr lang="zh-CN" sz="1335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 descr="纯碱：厂内库存：中国（周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8245" y="853440"/>
            <a:ext cx="9785985" cy="41871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39900" y="5040630"/>
            <a:ext cx="8444230" cy="44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厂内库存自年初以来有累库迹象，但是短期有小幅下滑</a:t>
            </a:r>
            <a:endParaRPr lang="zh-CN" sz="1335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 descr="重质纯碱：联产法：生产成本：华东地区（除山东）（周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860" y="808990"/>
            <a:ext cx="11915140" cy="5626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 descr="钢联数据_纯碱：联碱法：生产成本：华东地区（周）_2024-3-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8330"/>
            <a:ext cx="12192000" cy="5699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 descr="重质纯碱：氨碱法：生产成本：华北地区（周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913765"/>
            <a:ext cx="10764520" cy="5327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 descr="钢联数据_纯碱：重质：市场价：华东地区（日）_2024-3-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0" y="473710"/>
            <a:ext cx="12192000" cy="54889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pic>
        <p:nvPicPr>
          <p:cNvPr id="3" name="图片 2" descr="钢联数据_纯碱：氨碱法：生产毛利率：华北地区（周）_2024-3-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425" y="632460"/>
            <a:ext cx="11307445" cy="53397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请务必阅读正文后免责声明</a:t>
            </a:r>
            <a:endParaRPr lang="zh-CN" altLang="en-US"/>
          </a:p>
        </p:txBody>
      </p:sp>
      <p:sp>
        <p:nvSpPr>
          <p:cNvPr id="44" name="textbox 44"/>
          <p:cNvSpPr/>
          <p:nvPr/>
        </p:nvSpPr>
        <p:spPr>
          <a:xfrm>
            <a:off x="1391073" y="356447"/>
            <a:ext cx="7052733" cy="481753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lang="en-US" altLang="en-US" sz="135" dirty="0"/>
          </a:p>
          <a:p>
            <a:pPr marL="21590" algn="l" rtl="0" eaLnBrk="0">
              <a:lnSpc>
                <a:spcPts val="2285"/>
              </a:lnSpc>
            </a:pPr>
            <a:r>
              <a:rPr sz="2265" spc="60" dirty="0">
                <a:solidFill>
                  <a:srgbClr val="00000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lang="zh-CN" sz="2265" spc="6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主要观点</a:t>
            </a:r>
            <a:endParaRPr lang="zh-CN" sz="2265" spc="40" dirty="0">
              <a:ln w="653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07745" y="932815"/>
            <a:ext cx="9716135" cy="1879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从技术分析来来看，</a:t>
            </a:r>
            <a:r>
              <a:rPr lang="en-US" alt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05</a:t>
            </a: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合约短期面临弱势调整，如果不能迅速反弹，面临继续下探可能；</a:t>
            </a:r>
            <a:endParaRPr lang="zh-CN" altLang="en-US" sz="1335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从基本面来看，短期未出现继续累库迹象，长期面临产量供给增加局面，供需来看相对利空；从厂家生产成本来看，氨碱法毛利润仍在</a:t>
            </a:r>
            <a:r>
              <a:rPr lang="en-US" alt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10%</a:t>
            </a: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以上。</a:t>
            </a:r>
            <a:endParaRPr lang="zh-CN" altLang="en-US" sz="1335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endParaRPr lang="zh-CN" altLang="en-US" sz="1335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纯碱可以尝试做空，止损定在</a:t>
            </a:r>
            <a:r>
              <a:rPr lang="en-US" altLang="zh-CN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144</a:t>
            </a:r>
            <a:r>
              <a:rPr lang="zh-CN" altLang="en-US" sz="1335" spc="9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日半年线附近，目标价为前期低点。</a:t>
            </a:r>
            <a:endParaRPr lang="en-US" altLang="zh-CN" sz="1335" spc="90" dirty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1" name="textbox 51"/>
          <p:cNvSpPr/>
          <p:nvPr/>
        </p:nvSpPr>
        <p:spPr>
          <a:xfrm>
            <a:off x="9141740" y="6143132"/>
            <a:ext cx="2359660" cy="147319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lang="en-US" altLang="en-US" sz="135" dirty="0"/>
          </a:p>
          <a:p>
            <a:pPr marL="12700" algn="l" rtl="0" eaLnBrk="0">
              <a:lnSpc>
                <a:spcPts val="665"/>
              </a:lnSpc>
            </a:pPr>
            <a:r>
              <a:rPr sz="665" spc="10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 </a:t>
            </a:r>
            <a:r>
              <a:rPr sz="665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资料</a:t>
            </a:r>
            <a:r>
              <a:rPr lang="zh-CN" sz="665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及图片</a:t>
            </a:r>
            <a:r>
              <a:rPr sz="665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来源：</a:t>
            </a:r>
            <a:r>
              <a:rPr sz="665" spc="100" dirty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665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公开网络</a:t>
            </a:r>
            <a:r>
              <a:rPr sz="665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665" spc="100" dirty="0"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65" spc="10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江海汇鑫期货整</a:t>
            </a:r>
            <a:r>
              <a:rPr sz="665" spc="80" dirty="0">
                <a:ln w="2179" cap="flat" cmpd="sng">
                  <a:solidFill>
                    <a:srgbClr val="808080">
                      <a:alpha val="100000"/>
                    </a:srgbClr>
                  </a:solidFill>
                  <a:prstDash val="solid"/>
                  <a:bevel/>
                </a:ln>
                <a:solidFill>
                  <a:srgbClr val="808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理</a:t>
            </a:r>
            <a:endParaRPr lang="en-US" altLang="en-US" sz="6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99440" y="2729230"/>
            <a:ext cx="6343650" cy="3187065"/>
          </a:xfrm>
        </p:spPr>
        <p:txBody>
          <a:bodyPr/>
          <a:p>
            <a:pPr algn="l">
              <a:lnSpc>
                <a:spcPct val="170000"/>
              </a:lnSpc>
            </a:pPr>
            <a:r>
              <a:rPr lang="zh-CN" altLang="en-US" sz="3600" b="1">
                <a:solidFill>
                  <a:schemeClr val="bg1"/>
                </a:solidFill>
              </a:rPr>
              <a:t>免责声明：</a:t>
            </a:r>
            <a:endParaRPr lang="zh-CN" altLang="en-US" sz="3600" b="1">
              <a:solidFill>
                <a:schemeClr val="bg1"/>
              </a:solidFill>
            </a:endParaRPr>
          </a:p>
          <a:p>
            <a:pPr algn="l">
              <a:lnSpc>
                <a:spcPct val="170000"/>
              </a:lnSpc>
            </a:pPr>
            <a:r>
              <a:rPr lang="zh-CN" altLang="en-US" sz="1600" b="1">
                <a:solidFill>
                  <a:schemeClr val="bg1"/>
                </a:solidFill>
              </a:rPr>
              <a:t>本报告的信息均来源于公开资料，我公司对这些信息的准确性和完整性不作任何保证，也不保证所包含的信息和建议不会发生任何变化。我们力求报告内容的客观、公正，但报告中的任何观点、结论和建议仅供参考，不构成操作建议，投资者据此作出的任何投资决策与本公司和作者无关，由投资者自行承担结果。</a:t>
            </a:r>
            <a:endParaRPr lang="zh-CN" altLang="en-US" sz="1600" b="1">
              <a:solidFill>
                <a:schemeClr val="bg1"/>
              </a:solidFill>
            </a:endParaRPr>
          </a:p>
          <a:p>
            <a:pPr algn="l"/>
            <a:endParaRPr lang="zh-CN" altLang="en-US" sz="1600">
              <a:solidFill>
                <a:schemeClr val="bg1"/>
              </a:solidFill>
            </a:endParaRPr>
          </a:p>
          <a:p>
            <a:pPr algn="l"/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</Words>
  <Application>WPS 演示</Application>
  <PresentationFormat>宽屏</PresentationFormat>
  <Paragraphs>94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仿宋_GB2312</vt:lpstr>
      <vt:lpstr>Wingdings</vt:lpstr>
      <vt:lpstr>楷体</vt:lpstr>
      <vt:lpstr>Wingdings</vt:lpstr>
      <vt:lpstr>Arial Unicode MS</vt:lpstr>
      <vt:lpstr>Calibri Light</vt:lpstr>
      <vt:lpstr>Calibri</vt:lpstr>
      <vt:lpstr>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24</cp:revision>
  <dcterms:created xsi:type="dcterms:W3CDTF">2023-12-11T06:51:00Z</dcterms:created>
  <dcterms:modified xsi:type="dcterms:W3CDTF">2024-03-18T03:33:37Z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FD162EF248124AF0B1F5B622165B0C36</vt:lpwstr>
  </property>
  <property fmtid="{D5CDD505-2E9C-101B-9397-08002B2CF9AE}" pid="3" name="KSOProductBuildVer">
    <vt:lpwstr>2052-11.8.6.11825</vt:lpwstr>
  </property>
</Properties>
</file>